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 descr="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 cap="none" spc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nstantia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 cap="none" spc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Constant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E418E-06B1-4398-967E-AF8BBB041D60}" type="datetimeFigureOut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F06E1-7A74-4E2D-B8FB-21087451FE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284B8-4306-43F4-873D-475CAEAB069F}" type="datetimeFigureOut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F540D-F866-4567-96ED-9B5B6459FA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 descr="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 spc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nstantia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1" cap="none" spc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Constantia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204AD-F43B-4A1F-847C-70C94BF54FAC}" type="datetimeFigureOut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F00E5-9532-4CEF-B8A6-7278424E16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6DB46-EF4F-422E-99F8-18F6B045C56A}" type="datetimeFigureOut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8FE16-9153-4B4B-AD1E-6769B27F92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12CCB-5A63-4464-B55A-AC6D06D2E1E2}" type="datetimeFigureOut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F0BAB-1658-49F8-B50A-E106AF31C4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22DFF-6454-43AD-81D6-45E97C44E62C}" type="datetimeFigureOut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1D109-6FCA-43A7-86D7-20593FE74D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334D9-8D21-4904-9BBE-C0DE7FA83FD0}" type="datetimeFigureOut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157FC-2371-418E-BA56-EACC49AD7F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E6D62-245A-431A-9967-30AC6855AF19}" type="datetimeFigureOut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EF147-C350-4256-9D57-C98D29D840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80337-2C8A-4B34-8819-0D4565B23273}" type="datetimeFigureOut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11EDE-8254-4DFF-8D02-15B97F52B5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72D2B-1563-4E0F-BB65-C37A8DB5E0A1}" type="datetimeFigureOut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A32C4-2B84-4793-A3C6-E7D290CCAE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50F31-769F-4316-ABAE-F1CFB8029999}" type="datetimeFigureOut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61E19-DCBC-4E61-87A7-92A519CEF5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1.png"/>
          <p:cNvPicPr>
            <a:picLocks noChangeAspect="1"/>
          </p:cNvPicPr>
          <p:nvPr/>
        </p:nvPicPr>
        <p:blipFill>
          <a:blip r:embed="rId1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704AEE5-D317-4C7D-91A0-7E86632EE5D9}" type="datetimeFigureOut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4592823-744D-490F-8405-3DC58A1C99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2" r:id="rId2"/>
    <p:sldLayoutId id="214748367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>
    <p:wipe dir="d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ln w="17780" cmpd="sng">
            <a:solidFill>
              <a:srgbClr val="FFFFFF"/>
            </a:solidFill>
            <a:prstDash val="solid"/>
            <a:miter lim="800000"/>
          </a:ln>
          <a:gradFill rotWithShape="1">
            <a:gsLst>
              <a:gs pos="0">
                <a:srgbClr val="000000">
                  <a:tint val="92000"/>
                  <a:shade val="100000"/>
                  <a:satMod val="150000"/>
                </a:srgbClr>
              </a:gs>
              <a:gs pos="49000">
                <a:srgbClr val="000000">
                  <a:tint val="89000"/>
                  <a:shade val="90000"/>
                  <a:satMod val="150000"/>
                </a:srgbClr>
              </a:gs>
              <a:gs pos="50000">
                <a:srgbClr val="000000">
                  <a:tint val="100000"/>
                  <a:shade val="75000"/>
                  <a:satMod val="150000"/>
                </a:srgbClr>
              </a:gs>
              <a:gs pos="95000">
                <a:srgbClr val="000000">
                  <a:shade val="47000"/>
                  <a:satMod val="150000"/>
                </a:srgbClr>
              </a:gs>
              <a:gs pos="100000">
                <a:srgbClr val="000000">
                  <a:shade val="39000"/>
                  <a:satMod val="150000"/>
                </a:srgbClr>
              </a:gs>
            </a:gsLst>
            <a:lin ang="5400000"/>
          </a:gradFill>
          <a:effectLst>
            <a:outerShdw blurRad="50800" algn="tl" rotWithShape="0">
              <a:srgbClr val="000000"/>
            </a:outerShdw>
          </a:effectLst>
          <a:latin typeface="Constantia" pitchFamily="18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nstanti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3200" b="1" kern="1200">
          <a:solidFill>
            <a:schemeClr val="tx1"/>
          </a:solidFill>
          <a:latin typeface="Constant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800" b="1" kern="1200">
          <a:solidFill>
            <a:schemeClr val="tx1"/>
          </a:solidFill>
          <a:latin typeface="Constant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 b="1" kern="1200">
          <a:solidFill>
            <a:schemeClr val="tx1"/>
          </a:solidFill>
          <a:latin typeface="Constant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 b="1" kern="1200">
          <a:solidFill>
            <a:schemeClr val="tx1"/>
          </a:solidFill>
          <a:latin typeface="Constant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 b="1" kern="1200">
          <a:solidFill>
            <a:schemeClr val="tx1"/>
          </a:solidFill>
          <a:latin typeface="Constant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84;&#1072;&#1088;&#1080;&#1103;\Music\&#1050;&#1083;&#1072;&#1089;&#1089;&#1080;&#1082;&#1072;%20&#1076;&#1083;&#1103;%20&#1076;&#1077;&#1090;&#1077;&#1081;\03\03_03_utro.mp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988840"/>
            <a:ext cx="7772400" cy="244827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Куклы – обереги для защиты дома</a:t>
            </a:r>
            <a:r>
              <a:rPr lang="ru-RU" sz="6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,</a:t>
            </a:r>
            <a:br>
              <a:rPr lang="ru-RU" sz="6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ru-RU" sz="6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семьи</a:t>
            </a:r>
            <a:r>
              <a:rPr lang="ru-RU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 </a:t>
            </a:r>
            <a:endParaRPr lang="ru-RU" sz="60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4" name="03_03_utro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460432" y="623731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g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980728"/>
            <a:ext cx="4081410" cy="5040560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8" name="Содержимое 7" descr="img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716016" y="980728"/>
            <a:ext cx="3960440" cy="5040560"/>
          </a:xfrm>
          <a:ln w="28575">
            <a:solidFill>
              <a:srgbClr val="0070C0"/>
            </a:solidFill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95936" y="980728"/>
            <a:ext cx="4392488" cy="5504945"/>
          </a:xfrm>
          <a:ln w="28575">
            <a:solidFill>
              <a:srgbClr val="0070C0"/>
            </a:solidFill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908720"/>
            <a:ext cx="3312368" cy="4691063"/>
          </a:xfrm>
        </p:spPr>
        <p:txBody>
          <a:bodyPr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Куклы-обереги всегда были очень сильными помощницами в быту, в социальной и личной жизни наших с вами предков. Куколки делались по случаю народных праздников, в качестве подарков или обрядовых символов для отмечания семейных событий, а также просто изготавливались в качестве спутниц-хранительниц спокойствия, здоровья, достатка, любви. </a:t>
            </a:r>
          </a:p>
          <a:p>
            <a:endParaRPr lang="ru-RU" sz="18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0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Классификация кукол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39952" y="1484784"/>
            <a:ext cx="4712568" cy="5015408"/>
          </a:xfrm>
        </p:spPr>
        <p:txBody>
          <a:bodyPr/>
          <a:lstStyle/>
          <a:p>
            <a:pPr marL="341313" lvl="0" indent="-341313" algn="l" defTabSz="449263">
              <a:lnSpc>
                <a:spcPct val="80000"/>
              </a:lnSpc>
              <a:spcBef>
                <a:spcPts val="700"/>
              </a:spcBef>
              <a:buClr>
                <a:srgbClr val="FFFFCC"/>
              </a:buClr>
              <a:buSzPct val="6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ru-RU" sz="2400" b="0" kern="0" dirty="0" smtClean="0">
                <a:ln>
                  <a:noFill/>
                </a:ln>
                <a:solidFill>
                  <a:schemeClr val="tx1"/>
                </a:solidFill>
                <a:latin typeface="Times New Roman"/>
              </a:rPr>
              <a:t>Все куклы делятся на три большие группы: игровые, обрядовые и обереги.</a:t>
            </a:r>
          </a:p>
          <a:p>
            <a:pPr marL="341313" lvl="0" indent="-341313" algn="l" defTabSz="449263">
              <a:lnSpc>
                <a:spcPct val="80000"/>
              </a:lnSpc>
              <a:spcBef>
                <a:spcPts val="700"/>
              </a:spcBef>
              <a:buClr>
                <a:srgbClr val="FFFFCC"/>
              </a:buClr>
              <a:buSzPct val="6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ru-RU" sz="2400" b="0" kern="0" dirty="0" smtClean="0">
                <a:ln>
                  <a:noFill/>
                </a:ln>
                <a:solidFill>
                  <a:schemeClr val="tx1"/>
                </a:solidFill>
                <a:latin typeface="Times New Roman"/>
              </a:rPr>
              <a:t>Куклы-обереги </a:t>
            </a:r>
            <a:r>
              <a:rPr lang="ru-RU" sz="2400" b="0" kern="0" dirty="0" smtClean="0">
                <a:ln>
                  <a:noFill/>
                </a:ln>
                <a:solidFill>
                  <a:schemeClr val="tx1"/>
                </a:solidFill>
                <a:latin typeface="Times New Roman"/>
              </a:rPr>
              <a:t>различаются по материалу изготовления: их можно изготовить из самого разного материала: из лыка, соломы, бересты, льна, глины и т.д.</a:t>
            </a:r>
          </a:p>
          <a:p>
            <a:pPr marL="341313" lvl="0" indent="-341313" algn="l" defTabSz="449263">
              <a:lnSpc>
                <a:spcPct val="80000"/>
              </a:lnSpc>
              <a:spcBef>
                <a:spcPts val="700"/>
              </a:spcBef>
              <a:buClr>
                <a:srgbClr val="FFFFCC"/>
              </a:buClr>
              <a:buSzPct val="6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ru-RU" sz="2400" b="0" kern="0" dirty="0" smtClean="0">
                <a:ln>
                  <a:noFill/>
                </a:ln>
                <a:solidFill>
                  <a:schemeClr val="tx1"/>
                </a:solidFill>
                <a:latin typeface="Times New Roman"/>
              </a:rPr>
              <a:t>Куклы-обереги </a:t>
            </a:r>
            <a:r>
              <a:rPr lang="ru-RU" sz="2400" b="0" kern="0" dirty="0" smtClean="0">
                <a:ln>
                  <a:noFill/>
                </a:ln>
                <a:solidFill>
                  <a:schemeClr val="tx1"/>
                </a:solidFill>
                <a:latin typeface="Times New Roman"/>
              </a:rPr>
              <a:t>различаются по смысловой нагрузке; т.е. назначению. </a:t>
            </a:r>
          </a:p>
          <a:p>
            <a:pPr marL="341313" lvl="0" indent="-341313" algn="l" defTabSz="449263">
              <a:lnSpc>
                <a:spcPct val="80000"/>
              </a:lnSpc>
              <a:spcBef>
                <a:spcPts val="700"/>
              </a:spcBef>
              <a:buClr>
                <a:srgbClr val="FFFFCC"/>
              </a:buClr>
              <a:buSzPct val="6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ru-RU" sz="2400" b="0" kern="0" dirty="0" smtClean="0">
                <a:ln>
                  <a:noFill/>
                </a:ln>
                <a:solidFill>
                  <a:schemeClr val="tx1"/>
                </a:solidFill>
                <a:latin typeface="Times New Roman"/>
              </a:rPr>
              <a:t>1. Куклы для дома </a:t>
            </a:r>
          </a:p>
          <a:p>
            <a:pPr marL="341313" lvl="0" indent="-341313" algn="l" defTabSz="449263">
              <a:lnSpc>
                <a:spcPct val="80000"/>
              </a:lnSpc>
              <a:spcBef>
                <a:spcPts val="700"/>
              </a:spcBef>
              <a:buClr>
                <a:srgbClr val="FFFFCC"/>
              </a:buClr>
              <a:buSzPct val="6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ru-RU" sz="2400" b="0" kern="0" dirty="0" smtClean="0">
                <a:ln>
                  <a:noFill/>
                </a:ln>
                <a:solidFill>
                  <a:schemeClr val="tx1"/>
                </a:solidFill>
                <a:latin typeface="Times New Roman"/>
              </a:rPr>
              <a:t>2. Для матери и ребенка. </a:t>
            </a:r>
          </a:p>
          <a:p>
            <a:pPr marL="341313" lvl="0" indent="-341313" algn="l" defTabSz="449263">
              <a:lnSpc>
                <a:spcPct val="80000"/>
              </a:lnSpc>
              <a:spcBef>
                <a:spcPts val="700"/>
              </a:spcBef>
              <a:buClr>
                <a:srgbClr val="FFFFCC"/>
              </a:buClr>
              <a:buSzPct val="6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ru-RU" sz="2400" b="0" kern="0" dirty="0" smtClean="0">
                <a:ln>
                  <a:noFill/>
                </a:ln>
                <a:solidFill>
                  <a:schemeClr val="tx1"/>
                </a:solidFill>
                <a:latin typeface="Times New Roman"/>
              </a:rPr>
              <a:t>3. Для жениха и невесты.</a:t>
            </a:r>
          </a:p>
          <a:p>
            <a:endParaRPr lang="ru-RU" dirty="0"/>
          </a:p>
        </p:txBody>
      </p:sp>
      <p:pic>
        <p:nvPicPr>
          <p:cNvPr id="4" name="Рисунок 3" descr="img1.jpg"/>
          <p:cNvPicPr>
            <a:picLocks noChangeAspect="1"/>
          </p:cNvPicPr>
          <p:nvPr/>
        </p:nvPicPr>
        <p:blipFill>
          <a:blip r:embed="rId2" cstate="print"/>
          <a:srcRect l="20736" r="25613"/>
          <a:stretch>
            <a:fillRect/>
          </a:stretch>
        </p:blipFill>
        <p:spPr>
          <a:xfrm>
            <a:off x="683568" y="1484784"/>
            <a:ext cx="3422921" cy="4774704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6984776" cy="1427758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Куклы для </a:t>
            </a:r>
            <a:r>
              <a:rPr lang="ru-RU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дома</a:t>
            </a:r>
            <a:r>
              <a:rPr lang="ru-RU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</a:br>
            <a:r>
              <a:rPr lang="ru-RU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Домовушка</a:t>
            </a:r>
            <a:endParaRPr lang="ru-RU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pic>
        <p:nvPicPr>
          <p:cNvPr id="5" name="Содержимое 4" descr="domovyata-na-zakaz-f14598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63888" y="1988840"/>
            <a:ext cx="5363996" cy="3786758"/>
          </a:xfrm>
          <a:ln w="28575">
            <a:solidFill>
              <a:srgbClr val="0070C0"/>
            </a:solidFill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3" y="1700808"/>
            <a:ext cx="3168352" cy="4929411"/>
          </a:xfrm>
        </p:spPr>
        <p:txBody>
          <a:bodyPr/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Служит для защиты Вашего дома от различных неприятностей, а также она помогает в самом доме, так как сидит с "мешочком счастья", в который вложены различные предметы для ведения домашнего хозяйства: монетка - чтобы деньги всегда водились,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фасолина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- чтобы еды было вдоволь и целебные травки - чтобы здоровья хватало.</a:t>
            </a:r>
          </a:p>
          <a:p>
            <a:endParaRPr lang="ru-RU" sz="18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7056784" cy="995710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Кубышка – </a:t>
            </a:r>
            <a:r>
              <a:rPr lang="ru-RU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травница</a:t>
            </a:r>
            <a:endParaRPr lang="ru-RU" sz="4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Содержимое 4" descr="image_10640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635896" y="1700808"/>
            <a:ext cx="5317430" cy="3984328"/>
          </a:xfrm>
          <a:ln w="28575">
            <a:solidFill>
              <a:srgbClr val="0070C0"/>
            </a:solidFill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4000" dirty="0" smtClean="0"/>
              <a:t>Следит за тем, чтобы болезнь не проникла в дом</a:t>
            </a:r>
            <a:endParaRPr lang="ru-RU" sz="40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840760" cy="779686"/>
          </a:xfrm>
        </p:spPr>
        <p:txBody>
          <a:bodyPr>
            <a:noAutofit/>
          </a:bodyPr>
          <a:lstStyle/>
          <a:p>
            <a:pPr algn="ctr"/>
            <a:r>
              <a:rPr lang="ru-RU" sz="48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Десятиручка</a:t>
            </a:r>
            <a:endParaRPr lang="ru-RU" sz="4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Содержимое 4" descr="0_9e1ad_5b713f12_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0" y="1412776"/>
            <a:ext cx="3609826" cy="4813101"/>
          </a:xfrm>
          <a:ln w="28575">
            <a:solidFill>
              <a:srgbClr val="0070C0"/>
            </a:solidFill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55576" y="1340768"/>
            <a:ext cx="3008313" cy="4713387"/>
          </a:xfrm>
        </p:spPr>
        <p:txBody>
          <a:bodyPr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Предназначенная для помощи девушкам, готовящим приданое, или  молодым женщинам в их рукоделье: вязании, шитье, вышивании, ткачестве, чтобы они всё успевали, и всё у них ладилось,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 в доме всегда был порядок и достаток. 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188640"/>
            <a:ext cx="7488832" cy="707678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Колокольчик</a:t>
            </a:r>
            <a:endParaRPr lang="ru-RU" sz="4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Содержимое 4" descr="1156646_html_m3c9b6dd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79912" y="1556792"/>
            <a:ext cx="5182003" cy="3886502"/>
          </a:xfrm>
          <a:ln w="28575">
            <a:solidFill>
              <a:srgbClr val="0070C0"/>
            </a:solidFill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Чтобы в дом всегда приходили хорошие и радостные новости, делались куклы "колокольчики" и развешивались по нескольку штучек сразу.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0"/>
            <a:ext cx="5698976" cy="1162050"/>
          </a:xfrm>
        </p:spPr>
        <p:txBody>
          <a:bodyPr>
            <a:noAutofit/>
          </a:bodyPr>
          <a:lstStyle/>
          <a:p>
            <a:pPr algn="ctr"/>
            <a:r>
              <a:rPr lang="ru-RU" sz="48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Крупеничка</a:t>
            </a:r>
            <a:endParaRPr lang="ru-RU" sz="4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sz="3600" dirty="0" smtClean="0"/>
              <a:t>Оберег на сытость и достаток в семье.</a:t>
            </a:r>
          </a:p>
          <a:p>
            <a:endParaRPr lang="ru-RU" dirty="0"/>
          </a:p>
        </p:txBody>
      </p:sp>
      <p:pic>
        <p:nvPicPr>
          <p:cNvPr id="5" name="Picture 7" descr="zernovushk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51920" y="1844824"/>
            <a:ext cx="4891302" cy="4265215"/>
          </a:xfrm>
          <a:noFill/>
          <a:ln w="28575">
            <a:solidFill>
              <a:srgbClr val="0070C0"/>
            </a:solidFill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0"/>
            <a:ext cx="5040560" cy="923702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и ночь</a:t>
            </a:r>
            <a:endParaRPr lang="ru-RU" sz="4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3200" dirty="0" smtClean="0"/>
              <a:t>День оберегает день, чтобы не прошел зря, ночь следит, чтобы все угомонились и легли спать.</a:t>
            </a:r>
            <a:endParaRPr lang="ru-RU" sz="3200" dirty="0"/>
          </a:p>
        </p:txBody>
      </p:sp>
      <p:pic>
        <p:nvPicPr>
          <p:cNvPr id="5" name="Picture 7" descr="b39c0519c0a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16016" y="1484784"/>
            <a:ext cx="3673599" cy="4878588"/>
          </a:xfrm>
          <a:noFill/>
          <a:ln w="28575">
            <a:solidFill>
              <a:srgbClr val="0070C0"/>
            </a:solidFill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5300" dirty="0" smtClean="0">
                <a:solidFill>
                  <a:srgbClr val="FF0000"/>
                </a:solidFill>
              </a:rPr>
              <a:t>Куклы для жениха и </a:t>
            </a:r>
            <a:r>
              <a:rPr lang="ru-RU" sz="5300" dirty="0" smtClean="0">
                <a:solidFill>
                  <a:srgbClr val="FF0000"/>
                </a:solidFill>
              </a:rPr>
              <a:t>невесты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Неразлучники</a:t>
            </a:r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Мощная защита против злых сил, оберег на благополучие всего семейства.</a:t>
            </a:r>
            <a:endParaRPr lang="ru-RU" dirty="0"/>
          </a:p>
        </p:txBody>
      </p:sp>
      <p:pic>
        <p:nvPicPr>
          <p:cNvPr id="5" name="Picture 7" descr="0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300243"/>
            <a:ext cx="4038600" cy="3125876"/>
          </a:xfrm>
          <a:noFill/>
          <a:ln w="28575">
            <a:solidFill>
              <a:srgbClr val="0070C0"/>
            </a:solidFill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Куклы для матери и </a:t>
            </a:r>
            <a:r>
              <a:rPr lang="ru-RU" sz="4800" dirty="0" smtClean="0">
                <a:solidFill>
                  <a:srgbClr val="FF0000"/>
                </a:solidFill>
              </a:rPr>
              <a:t>ребенка</a:t>
            </a:r>
            <a:endParaRPr lang="ru-RU" sz="4800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0_9e496_3c9a85a0_L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2276872"/>
            <a:ext cx="4244280" cy="3191698"/>
          </a:xfrm>
          <a:ln w="28575">
            <a:solidFill>
              <a:srgbClr val="0070C0"/>
            </a:solidFill>
          </a:ln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Зайка</a:t>
            </a:r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Эту игрушку в старину родители давали детям, когда уходили из дома, чтобы, оставаясь один, ребёнок не скучал и ему, не было страшно.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0"/>
            <a:ext cx="7571184" cy="1162050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Кукла </a:t>
            </a:r>
            <a:r>
              <a:rPr lang="ru-RU" sz="48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пеленашка</a:t>
            </a:r>
            <a:endParaRPr lang="ru-RU" sz="4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Содержимое 4" descr="1346959784_kukl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07904" y="1412776"/>
            <a:ext cx="4762500" cy="47625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400" dirty="0" smtClean="0"/>
              <a:t>Чтобы обезопасить будущего ребёночка даже ещё до зачатия. Также </a:t>
            </a:r>
            <a:r>
              <a:rPr lang="ru-RU" sz="2400" dirty="0" err="1" smtClean="0"/>
              <a:t>пеленашка</a:t>
            </a:r>
            <a:r>
              <a:rPr lang="ru-RU" sz="2400" dirty="0" smtClean="0"/>
              <a:t> "согревала постельку" ещё до рождения ребёнка, и служила первой игрушкой и оберегом для малыша.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5896" y="0"/>
            <a:ext cx="7787208" cy="1162050"/>
          </a:xfrm>
        </p:spPr>
        <p:txBody>
          <a:bodyPr>
            <a:normAutofit/>
          </a:bodyPr>
          <a:lstStyle/>
          <a:p>
            <a:r>
              <a:rPr lang="ru-RU" sz="48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Кувадка</a:t>
            </a:r>
            <a:endParaRPr lang="ru-RU" sz="4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Содержимое 4" descr="67631_html_m357bcae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635896" y="1412776"/>
            <a:ext cx="4932040" cy="4932040"/>
          </a:xfrm>
          <a:ln w="28575">
            <a:solidFill>
              <a:srgbClr val="0070C0"/>
            </a:solidFill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400" dirty="0" smtClean="0"/>
              <a:t>Служила оберегом для отвода тёмных сил от настоящего ребёнка. Придут злые духи и в куколку вселятся, а ребёнка не заметят.</a:t>
            </a:r>
            <a:endParaRPr lang="ru-RU" sz="24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-171400"/>
            <a:ext cx="8219256" cy="1162050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C00000"/>
                </a:solidFill>
                <a:effectLst/>
              </a:rPr>
              <a:t>Северная </a:t>
            </a:r>
            <a:r>
              <a:rPr lang="ru-RU" sz="4800" dirty="0" err="1" smtClean="0">
                <a:solidFill>
                  <a:srgbClr val="C00000"/>
                </a:solidFill>
                <a:effectLst/>
              </a:rPr>
              <a:t>берегиня</a:t>
            </a:r>
            <a:endParaRPr lang="ru-RU" sz="4800" dirty="0">
              <a:solidFill>
                <a:srgbClr val="C00000"/>
              </a:solidFill>
              <a:effectLst/>
            </a:endParaRPr>
          </a:p>
        </p:txBody>
      </p:sp>
      <p:pic>
        <p:nvPicPr>
          <p:cNvPr id="5" name="Содержимое 4" descr="img1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6825" t="24053" r="53732" b="10208"/>
          <a:stretch>
            <a:fillRect/>
          </a:stretch>
        </p:blipFill>
        <p:spPr>
          <a:xfrm>
            <a:off x="4499992" y="1358770"/>
            <a:ext cx="3744416" cy="4680520"/>
          </a:xfrm>
          <a:ln w="28575">
            <a:solidFill>
              <a:srgbClr val="0070C0"/>
            </a:solidFill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0" dirty="0" smtClean="0"/>
              <a:t> </a:t>
            </a:r>
            <a:r>
              <a:rPr lang="ru-RU" sz="2000" dirty="0" smtClean="0"/>
              <a:t>Это оберег для дома. Ставят такую куклу в северный угол избы, напротив входной двери. Считается, что чем ярче полоски ткани, тем сильнее кукла и её магическая сила.</a:t>
            </a:r>
            <a:br>
              <a:rPr lang="ru-RU" sz="2000" dirty="0" smtClean="0"/>
            </a:br>
            <a:r>
              <a:rPr lang="ru-RU" sz="2000" dirty="0" smtClean="0"/>
              <a:t>Северная </a:t>
            </a:r>
            <a:r>
              <a:rPr lang="ru-RU" sz="2000" dirty="0" err="1" smtClean="0"/>
              <a:t>Берегиня</a:t>
            </a:r>
            <a:r>
              <a:rPr lang="ru-RU" sz="2000" dirty="0" smtClean="0"/>
              <a:t> защитит ваш дом от злых духов, принесет благополучие и счастье. </a:t>
            </a:r>
            <a:br>
              <a:rPr lang="ru-RU" sz="2000" dirty="0" smtClean="0"/>
            </a:br>
            <a:r>
              <a:rPr lang="ru-RU" sz="2000" dirty="0" smtClean="0"/>
              <a:t>Выполнена без использования иглы.</a:t>
            </a:r>
            <a:endParaRPr lang="ru-RU" sz="20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96752"/>
            <a:ext cx="7700392" cy="190207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</a:rPr>
              <a:t>Материалы и инструменты для изготовления</a:t>
            </a:r>
            <a:br>
              <a:rPr lang="ru-RU" dirty="0" smtClean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</a:rPr>
            </a:br>
            <a:r>
              <a:rPr lang="ru-RU" dirty="0" smtClean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</a:rPr>
              <a:t> Северной </a:t>
            </a:r>
            <a:r>
              <a:rPr lang="ru-RU" dirty="0" err="1" smtClean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</a:rPr>
              <a:t>берегини</a:t>
            </a:r>
            <a:r>
              <a:rPr lang="ru-RU" dirty="0" smtClean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</a:rPr>
              <a:t/>
            </a:r>
            <a:br>
              <a:rPr lang="ru-RU" dirty="0" smtClean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</a:rPr>
            </a:br>
            <a:endParaRPr lang="ru-RU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3429000"/>
            <a:ext cx="6584776" cy="2279104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6 полосок ткани (3см*40 см)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2 полоски тоненькой ленты.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Швейные нитки.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Ножницы.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-243408"/>
            <a:ext cx="7859216" cy="28083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0" dirty="0" smtClean="0">
                <a:solidFill>
                  <a:srgbClr val="FF0000"/>
                </a:solidFill>
              </a:rPr>
              <a:t> </a:t>
            </a:r>
            <a:r>
              <a:rPr lang="ru-RU" b="0" dirty="0" smtClean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этап – нарезка полосок ткани </a:t>
            </a:r>
            <a:r>
              <a:rPr lang="ru-RU" sz="3600" b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Разноцветные лоскуты плотной ткани нарезаются полосками одинаковой длины и ширины (3 см </a:t>
            </a:r>
            <a:r>
              <a:rPr lang="ru-RU" sz="3600" b="0" dirty="0" err="1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r>
              <a:rPr lang="ru-RU" sz="3600" b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40 см)</a:t>
            </a:r>
            <a:endParaRPr lang="ru-RU" sz="360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img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3414" t="22740" r="28626" b="27647"/>
          <a:stretch>
            <a:fillRect/>
          </a:stretch>
        </p:blipFill>
        <p:spPr>
          <a:xfrm>
            <a:off x="2555776" y="2780928"/>
            <a:ext cx="4833537" cy="3742093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147248" cy="2093094"/>
          </a:xfrm>
        </p:spPr>
        <p:txBody>
          <a:bodyPr>
            <a:normAutofit fontScale="90000"/>
          </a:bodyPr>
          <a:lstStyle/>
          <a:p>
            <a:r>
              <a:rPr lang="ru-RU" b="0" dirty="0" smtClean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effectLst/>
              </a:rPr>
              <a:t>2 этап – утюжка</a:t>
            </a:r>
            <a:r>
              <a:rPr lang="ru-RU" b="0" dirty="0" smtClean="0">
                <a:ln w="17780" cmpd="sng">
                  <a:noFill/>
                  <a:prstDash val="solid"/>
                  <a:miter lim="800000"/>
                </a:ln>
              </a:rPr>
              <a:t/>
            </a:r>
            <a:br>
              <a:rPr lang="ru-RU" b="0" dirty="0" smtClean="0">
                <a:ln w="17780" cmpd="sng">
                  <a:noFill/>
                  <a:prstDash val="solid"/>
                  <a:miter lim="800000"/>
                </a:ln>
              </a:rPr>
            </a:br>
            <a:r>
              <a:rPr lang="ru-RU" sz="3600" b="0" dirty="0" smtClean="0">
                <a:ln w="17780" cmpd="sng">
                  <a:noFill/>
                  <a:prstDash val="solid"/>
                  <a:miter lim="800000"/>
                </a:ln>
              </a:rPr>
              <a:t> </a:t>
            </a:r>
            <a:r>
              <a:rPr lang="ru-RU" sz="3600" b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/>
              </a:rPr>
              <a:t>Полоски ткани заутюживают и накладывают друг на друга, образуя высокую стопку.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img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0491" t="27093" r="20736" b="20769"/>
          <a:stretch>
            <a:fillRect/>
          </a:stretch>
        </p:blipFill>
        <p:spPr>
          <a:xfrm>
            <a:off x="2627784" y="2996952"/>
            <a:ext cx="4320480" cy="3456384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147248" cy="2304256"/>
          </a:xfrm>
        </p:spPr>
        <p:txBody>
          <a:bodyPr>
            <a:normAutofit fontScale="90000"/>
          </a:bodyPr>
          <a:lstStyle/>
          <a:p>
            <a:r>
              <a:rPr lang="ru-RU" b="0" dirty="0" smtClean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effectLst/>
              </a:rPr>
              <a:t>3 этап – заготовка скатки. </a:t>
            </a:r>
            <a:r>
              <a:rPr lang="ru-RU" b="0" dirty="0" smtClean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</a:rPr>
              <a:t/>
            </a:r>
            <a:br>
              <a:rPr lang="ru-RU" b="0" dirty="0" smtClean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</a:rPr>
            </a:br>
            <a:r>
              <a:rPr lang="ru-RU" sz="3600" b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/>
              </a:rPr>
              <a:t>Одну </a:t>
            </a:r>
            <a:r>
              <a:rPr lang="ru-RU" sz="3600" b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/>
              </a:rPr>
              <a:t>из полосок скатываем, получая невысокий цилиндр – скатку . Нам необходимо два цилиндра-скатки : один потоньше - для головы, другой потолще - для туловища.</a:t>
            </a:r>
            <a:endParaRPr lang="ru-RU" sz="360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4" name="Содержимое 3" descr="img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0491" t="27093" r="23174" b="27287"/>
          <a:stretch>
            <a:fillRect/>
          </a:stretch>
        </p:blipFill>
        <p:spPr>
          <a:xfrm>
            <a:off x="2483768" y="3429000"/>
            <a:ext cx="3909006" cy="288032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19256" cy="1661046"/>
          </a:xfrm>
        </p:spPr>
        <p:txBody>
          <a:bodyPr>
            <a:normAutofit fontScale="90000"/>
          </a:bodyPr>
          <a:lstStyle/>
          <a:p>
            <a:r>
              <a:rPr lang="ru-RU" b="0" dirty="0" smtClean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effectLst/>
              </a:rPr>
              <a:t>4 этап – формирование головы куклы. </a:t>
            </a:r>
            <a:r>
              <a:rPr lang="ru-RU" b="0" dirty="0" smtClean="0">
                <a:ln w="17780" cmpd="sng">
                  <a:noFill/>
                  <a:prstDash val="solid"/>
                  <a:miter lim="800000"/>
                </a:ln>
              </a:rPr>
              <a:t/>
            </a:r>
            <a:br>
              <a:rPr lang="ru-RU" b="0" dirty="0" smtClean="0">
                <a:ln w="17780" cmpd="sng">
                  <a:noFill/>
                  <a:prstDash val="solid"/>
                  <a:miter lim="800000"/>
                </a:ln>
              </a:rPr>
            </a:br>
            <a:r>
              <a:rPr lang="ru-RU" sz="3600" b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/>
              </a:rPr>
              <a:t>Стопку полосок складываем пополам и вставляем скатку .</a:t>
            </a:r>
            <a:endParaRPr lang="ru-RU" sz="360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4" name="Содержимое 3" descr="img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0491" t="23835" r="25613" b="33804"/>
          <a:stretch>
            <a:fillRect/>
          </a:stretch>
        </p:blipFill>
        <p:spPr>
          <a:xfrm>
            <a:off x="2339752" y="2996952"/>
            <a:ext cx="4486652" cy="324036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147248" cy="1733054"/>
          </a:xfrm>
        </p:spPr>
        <p:txBody>
          <a:bodyPr>
            <a:normAutofit fontScale="90000"/>
          </a:bodyPr>
          <a:lstStyle/>
          <a:p>
            <a:r>
              <a:rPr lang="ru-RU" b="0" dirty="0" smtClean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effectLst/>
              </a:rPr>
              <a:t>5 этап – закрепление головы куклы </a:t>
            </a:r>
            <a:r>
              <a:rPr lang="ru-RU" b="0" dirty="0" smtClean="0">
                <a:ln w="17780" cmpd="sng">
                  <a:noFill/>
                  <a:prstDash val="solid"/>
                  <a:miter lim="800000"/>
                </a:ln>
              </a:rPr>
              <a:t/>
            </a:r>
            <a:br>
              <a:rPr lang="ru-RU" b="0" dirty="0" smtClean="0">
                <a:ln w="17780" cmpd="sng">
                  <a:noFill/>
                  <a:prstDash val="solid"/>
                  <a:miter lim="800000"/>
                </a:ln>
              </a:rPr>
            </a:br>
            <a:r>
              <a:rPr lang="ru-RU" sz="3600" b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/>
              </a:rPr>
              <a:t>Закрепляем скатку, плотно обматывая ниткой полоски ткани. Получилась голова.</a:t>
            </a:r>
            <a:endParaRPr lang="ru-RU" sz="360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4" name="Содержимое 3" descr="img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8052" t="20576" r="15859" b="20769"/>
          <a:stretch>
            <a:fillRect/>
          </a:stretch>
        </p:blipFill>
        <p:spPr>
          <a:xfrm>
            <a:off x="2915816" y="3212976"/>
            <a:ext cx="3888432" cy="304312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147248" cy="2741166"/>
          </a:xfrm>
        </p:spPr>
        <p:txBody>
          <a:bodyPr>
            <a:normAutofit fontScale="90000"/>
          </a:bodyPr>
          <a:lstStyle/>
          <a:p>
            <a:r>
              <a:rPr lang="ru-RU" b="0" dirty="0" smtClean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effectLst/>
              </a:rPr>
              <a:t>6 этап – формирование </a:t>
            </a:r>
            <a:r>
              <a:rPr lang="ru-RU" b="0" dirty="0" smtClean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effectLst/>
              </a:rPr>
              <a:t/>
            </a:r>
            <a:br>
              <a:rPr lang="ru-RU" b="0" dirty="0" smtClean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effectLst/>
              </a:rPr>
            </a:br>
            <a:r>
              <a:rPr lang="ru-RU" b="0" dirty="0" smtClean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effectLst/>
              </a:rPr>
              <a:t>туловища </a:t>
            </a:r>
            <a:r>
              <a:rPr lang="ru-RU" b="0" dirty="0" smtClean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effectLst/>
              </a:rPr>
              <a:t>куклы </a:t>
            </a:r>
            <a:r>
              <a:rPr lang="ru-RU" b="0" dirty="0" smtClean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</a:rPr>
              <a:t/>
            </a:r>
            <a:br>
              <a:rPr lang="ru-RU" b="0" dirty="0" smtClean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</a:rPr>
            </a:br>
            <a:r>
              <a:rPr lang="ru-RU" sz="3600" b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/>
              </a:rPr>
              <a:t>Несколько </a:t>
            </a:r>
            <a:r>
              <a:rPr lang="ru-RU" sz="3600" b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/>
              </a:rPr>
              <a:t>полосок ткани отделяем от основы справа и слева ( для «ручек»). Вставляем большую скатку под головой, образуя туловище, и также плотно обматываем ниткой.</a:t>
            </a:r>
            <a:r>
              <a:rPr lang="ru-RU" b="0" dirty="0" smtClean="0">
                <a:ln w="17780" cmpd="sng">
                  <a:noFill/>
                  <a:prstDash val="solid"/>
                  <a:miter lim="800000"/>
                </a:ln>
              </a:rPr>
              <a:t/>
            </a:r>
            <a:br>
              <a:rPr lang="ru-RU" b="0" dirty="0" smtClean="0">
                <a:ln w="17780" cmpd="sng">
                  <a:noFill/>
                  <a:prstDash val="solid"/>
                  <a:miter lim="800000"/>
                </a:ln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img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5613" t="20576" r="23175" b="27287"/>
          <a:stretch>
            <a:fillRect/>
          </a:stretch>
        </p:blipFill>
        <p:spPr>
          <a:xfrm>
            <a:off x="2771800" y="3861048"/>
            <a:ext cx="3744416" cy="2852888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0" dirty="0" smtClean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effectLst/>
              </a:rPr>
              <a:t>7 этап – формирование ручек куклы </a:t>
            </a:r>
            <a:r>
              <a:rPr lang="ru-RU" b="0" dirty="0" smtClean="0">
                <a:ln w="17780" cmpd="sng">
                  <a:noFill/>
                  <a:prstDash val="solid"/>
                  <a:miter lim="800000"/>
                </a:ln>
              </a:rPr>
              <a:t/>
            </a:r>
            <a:br>
              <a:rPr lang="ru-RU" b="0" dirty="0" smtClean="0">
                <a:ln w="17780" cmpd="sng">
                  <a:noFill/>
                  <a:prstDash val="solid"/>
                  <a:miter lim="800000"/>
                </a:ln>
              </a:rPr>
            </a:br>
            <a:r>
              <a:rPr lang="ru-RU" sz="3600" b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/>
              </a:rPr>
              <a:t>Одновременно формируем ручки, закрепляя ниткой.</a:t>
            </a:r>
            <a:endParaRPr lang="ru-RU" sz="360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4" name="Содержимое 3" descr="img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5613" t="23835" r="18297" b="20769"/>
          <a:stretch>
            <a:fillRect/>
          </a:stretch>
        </p:blipFill>
        <p:spPr>
          <a:xfrm>
            <a:off x="2699792" y="2865458"/>
            <a:ext cx="4464496" cy="3299845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zor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uzor</Template>
  <TotalTime>252</TotalTime>
  <Words>500</Words>
  <Application>Microsoft Office PowerPoint</Application>
  <PresentationFormat>Экран (4:3)</PresentationFormat>
  <Paragraphs>47</Paragraphs>
  <Slides>23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uzor</vt:lpstr>
      <vt:lpstr>Куклы – обереги для защиты дома, семьи   </vt:lpstr>
      <vt:lpstr>Слайд 2</vt:lpstr>
      <vt:lpstr>Слайд 3</vt:lpstr>
      <vt:lpstr>Классификация кукол</vt:lpstr>
      <vt:lpstr>Куклы для дома Домовушка</vt:lpstr>
      <vt:lpstr>Кубышка – травница</vt:lpstr>
      <vt:lpstr>Десятиручка</vt:lpstr>
      <vt:lpstr>Колокольчик</vt:lpstr>
      <vt:lpstr>Крупеничка</vt:lpstr>
      <vt:lpstr>День и ночь</vt:lpstr>
      <vt:lpstr>Куклы для жениха и невесты</vt:lpstr>
      <vt:lpstr>Куклы для матери и ребенка</vt:lpstr>
      <vt:lpstr>Кукла пеленашка</vt:lpstr>
      <vt:lpstr>Кувадка</vt:lpstr>
      <vt:lpstr>Северная берегиня</vt:lpstr>
      <vt:lpstr>Материалы и инструменты для изготовления  Северной берегини </vt:lpstr>
      <vt:lpstr>  1 этап – нарезка полосок ткани Разноцветные лоскуты плотной ткани нарезаются полосками одинаковой длины и ширины (3 см х 40 см)</vt:lpstr>
      <vt:lpstr>2 этап – утюжка  Полоски ткани заутюживают и накладывают друг на друга, образуя высокую стопку.  </vt:lpstr>
      <vt:lpstr>3 этап – заготовка скатки.  Одну из полосок скатываем, получая невысокий цилиндр – скатку . Нам необходимо два цилиндра-скатки : один потоньше - для головы, другой потолще - для туловища.</vt:lpstr>
      <vt:lpstr>4 этап – формирование головы куклы.  Стопку полосок складываем пополам и вставляем скатку .</vt:lpstr>
      <vt:lpstr>5 этап – закрепление головы куклы  Закрепляем скатку, плотно обматывая ниткой полоски ткани. Получилась голова.</vt:lpstr>
      <vt:lpstr>6 этап – формирование  туловища куклы  Несколько полосок ткани отделяем от основы справа и слева ( для «ручек»). Вставляем большую скатку под головой, образуя туловище, и также плотно обматываем ниткой.  </vt:lpstr>
      <vt:lpstr>7 этап – формирование ручек куклы  Одновременно формируем ручки, закрепляя ниткой.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Куклы наших бабушек.</dc:title>
  <dc:creator>мария</dc:creator>
  <cp:lastModifiedBy>Методист</cp:lastModifiedBy>
  <cp:revision>27</cp:revision>
  <dcterms:created xsi:type="dcterms:W3CDTF">2015-11-07T17:55:04Z</dcterms:created>
  <dcterms:modified xsi:type="dcterms:W3CDTF">2018-02-19T06:43:18Z</dcterms:modified>
</cp:coreProperties>
</file>